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65" r:id="rId3"/>
    <p:sldId id="256" r:id="rId4"/>
    <p:sldId id="257" r:id="rId5"/>
    <p:sldId id="258" r:id="rId6"/>
    <p:sldId id="259" r:id="rId7"/>
    <p:sldId id="266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0343E"/>
    <a:srgbClr val="7896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E284BF-99B7-4AFB-91F8-E0BC22D4A6C4}" v="111" dt="2023-01-29T19:56:06.527"/>
    <p1510:client id="{A59839CA-3779-DA41-F357-E242B687A3C0}" v="104" dt="2023-01-29T18:44:10.5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942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696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40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60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695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3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36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21924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37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564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033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Sunday, January 29,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9582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2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microsoft.com/office/2007/relationships/hdphoto" Target="../media/hdphoto4.wdp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96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6.png">
            <a:extLst>
              <a:ext uri="{FF2B5EF4-FFF2-40B4-BE49-F238E27FC236}">
                <a16:creationId xmlns:a16="http://schemas.microsoft.com/office/drawing/2014/main" id="{D3F04ABC-62F7-E526-AFB5-0ACF16174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483" y="341107"/>
            <a:ext cx="2761691" cy="60386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4.png">
            <a:extLst>
              <a:ext uri="{FF2B5EF4-FFF2-40B4-BE49-F238E27FC236}">
                <a16:creationId xmlns:a16="http://schemas.microsoft.com/office/drawing/2014/main" id="{41784F07-02DD-6A40-FE4A-F050C0F6A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" y="5452404"/>
            <a:ext cx="2286000" cy="769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asted-image.pdf">
            <a:extLst>
              <a:ext uri="{FF2B5EF4-FFF2-40B4-BE49-F238E27FC236}">
                <a16:creationId xmlns:a16="http://schemas.microsoft.com/office/drawing/2014/main" id="{50A743EE-631F-E1A9-91B9-AA5F1BAB0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" y="341107"/>
            <a:ext cx="2334675" cy="790606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Shape 71">
            <a:extLst>
              <a:ext uri="{FF2B5EF4-FFF2-40B4-BE49-F238E27FC236}">
                <a16:creationId xmlns:a16="http://schemas.microsoft.com/office/drawing/2014/main" id="{BA91C73F-F275-E9A0-EDF9-FA7B50CEC3B1}"/>
              </a:ext>
            </a:extLst>
          </p:cNvPr>
          <p:cNvSpPr/>
          <p:nvPr/>
        </p:nvSpPr>
        <p:spPr>
          <a:xfrm>
            <a:off x="996082" y="2431663"/>
            <a:ext cx="7281143" cy="9158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93000"/>
              </a:lnSpc>
              <a:spcBef>
                <a:spcPts val="0"/>
              </a:spcBef>
              <a:defRPr sz="7000">
                <a:solidFill>
                  <a:srgbClr val="3C3C4C"/>
                </a:solidFill>
                <a:latin typeface="Adagio_Slab"/>
                <a:ea typeface="Adagio_Slab"/>
                <a:cs typeface="Adagio_Slab"/>
                <a:sym typeface="Adagio_Slab"/>
              </a:defRPr>
            </a:lvl1pPr>
          </a:lstStyle>
          <a:p>
            <a:pPr marL="0" marR="0" lvl="0" indent="0" algn="ctr" defTabSz="1087437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3200" b="0" i="1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latin typeface="+mn-lt"/>
                <a:sym typeface="Adagio_Slab"/>
              </a:rPr>
              <a:t>System do monitorowania obciążenia zasobów maszyn w organizacji</a:t>
            </a:r>
          </a:p>
        </p:txBody>
      </p:sp>
      <p:sp>
        <p:nvSpPr>
          <p:cNvPr id="33" name="pole tekstowe 1">
            <a:extLst>
              <a:ext uri="{FF2B5EF4-FFF2-40B4-BE49-F238E27FC236}">
                <a16:creationId xmlns:a16="http://schemas.microsoft.com/office/drawing/2014/main" id="{355983AE-735F-C653-960F-04376B2162DE}"/>
              </a:ext>
            </a:extLst>
          </p:cNvPr>
          <p:cNvSpPr txBox="1"/>
          <p:nvPr/>
        </p:nvSpPr>
        <p:spPr>
          <a:xfrm>
            <a:off x="1394050" y="3461430"/>
            <a:ext cx="6485206" cy="7052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110709" tIns="110709" rIns="110709" bIns="110709" numCol="1" spcCol="38100" rtlCol="0" anchor="t">
            <a:spAutoFit/>
          </a:bodyPr>
          <a:lstStyle/>
          <a:p>
            <a:pPr marL="0" marR="0" lvl="0" indent="0" algn="ctr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Oskar Jankowski</a:t>
            </a:r>
            <a:endParaRPr kumimoji="0" lang="pl-PL" sz="2400" b="0" i="1" u="none" strike="noStrike" kern="0" cap="none" spc="0" normalizeH="0" baseline="0" noProof="0">
              <a:ln>
                <a:noFill/>
              </a:ln>
              <a:solidFill>
                <a:srgbClr val="30343E"/>
              </a:solidFill>
              <a:effectLst/>
              <a:uLnTx/>
              <a:uFillTx/>
              <a:cs typeface="Times New Roman"/>
              <a:sym typeface="Times New Roman"/>
            </a:endParaRPr>
          </a:p>
        </p:txBody>
      </p:sp>
      <p:sp>
        <p:nvSpPr>
          <p:cNvPr id="34" name="pole tekstowe 6">
            <a:extLst>
              <a:ext uri="{FF2B5EF4-FFF2-40B4-BE49-F238E27FC236}">
                <a16:creationId xmlns:a16="http://schemas.microsoft.com/office/drawing/2014/main" id="{CB947FCF-F365-6BE3-EC65-26085CD5D0F5}"/>
              </a:ext>
            </a:extLst>
          </p:cNvPr>
          <p:cNvSpPr txBox="1"/>
          <p:nvPr/>
        </p:nvSpPr>
        <p:spPr>
          <a:xfrm>
            <a:off x="101957" y="4033078"/>
            <a:ext cx="9069391" cy="5944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110709" tIns="110709" rIns="110709" bIns="110709" numCol="1" spcCol="38100" rtlCol="0" anchor="t">
            <a:spAutoFit/>
          </a:bodyPr>
          <a:lstStyle/>
          <a:p>
            <a:pPr marL="0" marR="0" lvl="0" indent="0" algn="ctr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Promotor: </a:t>
            </a:r>
            <a:r>
              <a:rPr kumimoji="0" lang="pl-PL" b="0" i="1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mgr inż. Marek Wdowiak</a:t>
            </a:r>
          </a:p>
        </p:txBody>
      </p:sp>
      <p:sp>
        <p:nvSpPr>
          <p:cNvPr id="35" name="pole tekstowe 7">
            <a:extLst>
              <a:ext uri="{FF2B5EF4-FFF2-40B4-BE49-F238E27FC236}">
                <a16:creationId xmlns:a16="http://schemas.microsoft.com/office/drawing/2014/main" id="{2D4DE068-6B6E-6CA1-132F-BAB4DAE114E2}"/>
              </a:ext>
            </a:extLst>
          </p:cNvPr>
          <p:cNvSpPr txBox="1"/>
          <p:nvPr/>
        </p:nvSpPr>
        <p:spPr>
          <a:xfrm>
            <a:off x="894647" y="1607866"/>
            <a:ext cx="7484012" cy="7052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110709" tIns="110709" rIns="110709" bIns="110709" numCol="1" spcCol="38100" rtlCol="0" anchor="t">
            <a:spAutoFit/>
          </a:bodyPr>
          <a:lstStyle/>
          <a:p>
            <a:pPr marL="0" marR="0" lvl="0" indent="0" algn="ctr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2400" b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Praca inżynierska</a:t>
            </a:r>
          </a:p>
        </p:txBody>
      </p:sp>
      <p:sp>
        <p:nvSpPr>
          <p:cNvPr id="39" name="pole tekstowe 2">
            <a:extLst>
              <a:ext uri="{FF2B5EF4-FFF2-40B4-BE49-F238E27FC236}">
                <a16:creationId xmlns:a16="http://schemas.microsoft.com/office/drawing/2014/main" id="{E5A09389-30DB-57BB-A110-1A4CD86F098E}"/>
              </a:ext>
            </a:extLst>
          </p:cNvPr>
          <p:cNvSpPr txBox="1"/>
          <p:nvPr/>
        </p:nvSpPr>
        <p:spPr>
          <a:xfrm>
            <a:off x="5745019" y="5590857"/>
            <a:ext cx="3684464" cy="6313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none" lIns="110709" tIns="110709" rIns="110709" bIns="110709" numCol="1" spcCol="38100" rtlCol="0" anchor="t">
            <a:spAutoFit/>
          </a:bodyPr>
          <a:lstStyle/>
          <a:p>
            <a:pPr marL="0" marR="0" lvl="0" indent="0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2000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Warszawa, </a:t>
            </a:r>
            <a:r>
              <a:rPr kumimoji="0" lang="en-GB" sz="2000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17 </a:t>
            </a:r>
            <a:r>
              <a:rPr kumimoji="0" lang="pl-PL" sz="2000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stycznia 20</a:t>
            </a:r>
            <a:r>
              <a:rPr kumimoji="0" lang="en-GB" sz="2000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23</a:t>
            </a:r>
            <a:r>
              <a:rPr kumimoji="0" lang="pl-PL" sz="2000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 r.</a:t>
            </a:r>
          </a:p>
        </p:txBody>
      </p:sp>
    </p:spTree>
    <p:extLst>
      <p:ext uri="{BB962C8B-B14F-4D97-AF65-F5344CB8AC3E}">
        <p14:creationId xmlns:p14="http://schemas.microsoft.com/office/powerpoint/2010/main" val="4028352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7"/>
    </mc:Choice>
    <mc:Fallback xmlns="">
      <p:transition spd="slow" advTm="356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96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6.png">
            <a:extLst>
              <a:ext uri="{FF2B5EF4-FFF2-40B4-BE49-F238E27FC236}">
                <a16:creationId xmlns:a16="http://schemas.microsoft.com/office/drawing/2014/main" id="{C7242213-B56C-A6F7-29FD-DA16C74A8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483" y="341107"/>
            <a:ext cx="2761691" cy="60386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4.png">
            <a:extLst>
              <a:ext uri="{FF2B5EF4-FFF2-40B4-BE49-F238E27FC236}">
                <a16:creationId xmlns:a16="http://schemas.microsoft.com/office/drawing/2014/main" id="{6F9511AD-CCFD-FBA8-471F-32EC3788E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" y="5452404"/>
            <a:ext cx="2286000" cy="769837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71">
            <a:extLst>
              <a:ext uri="{FF2B5EF4-FFF2-40B4-BE49-F238E27FC236}">
                <a16:creationId xmlns:a16="http://schemas.microsoft.com/office/drawing/2014/main" id="{639DBE4F-7074-DA19-B3DD-C5FD800C3EA8}"/>
              </a:ext>
            </a:extLst>
          </p:cNvPr>
          <p:cNvSpPr/>
          <p:nvPr/>
        </p:nvSpPr>
        <p:spPr>
          <a:xfrm>
            <a:off x="1" y="2742017"/>
            <a:ext cx="9429482" cy="686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93000"/>
              </a:lnSpc>
              <a:spcBef>
                <a:spcPts val="0"/>
              </a:spcBef>
              <a:defRPr sz="7000">
                <a:solidFill>
                  <a:srgbClr val="3C3C4C"/>
                </a:solidFill>
                <a:latin typeface="Adagio_Slab"/>
                <a:ea typeface="Adagio_Slab"/>
                <a:cs typeface="Adagio_Slab"/>
                <a:sym typeface="Adagio_Slab"/>
              </a:defRPr>
            </a:lvl1pPr>
          </a:lstStyle>
          <a:p>
            <a:pPr marL="0" marR="0" lvl="0" indent="0" algn="ctr" defTabSz="1087437" rtl="0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800" b="0" u="none" strike="noStrike" kern="0" cap="none" spc="0" normalizeH="0" baseline="0" noProof="0">
                <a:ln>
                  <a:noFill/>
                </a:ln>
                <a:solidFill>
                  <a:srgbClr val="3C3C4C"/>
                </a:solidFill>
                <a:effectLst/>
                <a:uLnTx/>
                <a:uFillTx/>
                <a:latin typeface="+mn-lt"/>
                <a:sym typeface="Adagio_Slab"/>
              </a:rPr>
              <a:t>Dziękuję za uwag</a:t>
            </a:r>
            <a:r>
              <a:rPr kumimoji="0" lang="en-GB" sz="4800" b="0" u="none" strike="noStrike" kern="0" cap="none" spc="0" normalizeH="0" baseline="0" noProof="0">
                <a:ln>
                  <a:noFill/>
                </a:ln>
                <a:solidFill>
                  <a:srgbClr val="3C3C4C"/>
                </a:solidFill>
                <a:effectLst/>
                <a:uLnTx/>
                <a:uFillTx/>
                <a:latin typeface="+mn-lt"/>
                <a:sym typeface="Adagio_Slab"/>
              </a:rPr>
              <a:t>ę</a:t>
            </a:r>
            <a:endParaRPr kumimoji="0" sz="4800" b="0" u="none" strike="noStrike" kern="0" cap="none" spc="0" normalizeH="0" baseline="0" noProof="0">
              <a:ln>
                <a:noFill/>
              </a:ln>
              <a:solidFill>
                <a:srgbClr val="3C3C4C"/>
              </a:solidFill>
              <a:effectLst/>
              <a:uLnTx/>
              <a:uFillTx/>
              <a:latin typeface="+mn-lt"/>
              <a:sym typeface="Adagio_Slab"/>
            </a:endParaRPr>
          </a:p>
        </p:txBody>
      </p:sp>
      <p:pic>
        <p:nvPicPr>
          <p:cNvPr id="7" name="pasted-image.pdf">
            <a:extLst>
              <a:ext uri="{FF2B5EF4-FFF2-40B4-BE49-F238E27FC236}">
                <a16:creationId xmlns:a16="http://schemas.microsoft.com/office/drawing/2014/main" id="{4B43C976-F648-E695-16AD-2DA04D3C6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" y="341107"/>
            <a:ext cx="2334675" cy="79060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37450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riting an appointment on a paper agenda">
            <a:extLst>
              <a:ext uri="{FF2B5EF4-FFF2-40B4-BE49-F238E27FC236}">
                <a16:creationId xmlns:a16="http://schemas.microsoft.com/office/drawing/2014/main" id="{4D5BD2D4-03C3-BAB5-2117-9D717C23F9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saturation sat="200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3.png">
            <a:extLst>
              <a:ext uri="{FF2B5EF4-FFF2-40B4-BE49-F238E27FC236}">
                <a16:creationId xmlns:a16="http://schemas.microsoft.com/office/drawing/2014/main" id="{CB60DCA0-3FC9-7DC7-E293-977A5F984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459C82F-1069-3B54-AE54-3688F70E81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CD0CC53-E890-229E-6D86-7D276CD3460A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Agenda</a:t>
            </a:r>
            <a:endParaRPr lang="pl-PL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E67B083-E04B-9FEA-E0CE-F6F7F18691E0}"/>
              </a:ext>
            </a:extLst>
          </p:cNvPr>
          <p:cNvSpPr txBox="1">
            <a:spLocks/>
          </p:cNvSpPr>
          <p:nvPr/>
        </p:nvSpPr>
        <p:spPr>
          <a:xfrm>
            <a:off x="816238" y="1663610"/>
            <a:ext cx="7878182" cy="38826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Motywacja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Cel projektu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Wykorzystane narzędzia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Architektura systemu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Komponent agenta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Przykłady działania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Dalszy rozwój</a:t>
            </a:r>
          </a:p>
        </p:txBody>
      </p:sp>
    </p:spTree>
    <p:extLst>
      <p:ext uri="{BB962C8B-B14F-4D97-AF65-F5344CB8AC3E}">
        <p14:creationId xmlns:p14="http://schemas.microsoft.com/office/powerpoint/2010/main" val="352872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6"/>
    </mc:Choice>
    <mc:Fallback xmlns="">
      <p:transition spd="slow" advTm="1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4062C8-C8CA-547B-05DA-6A95966165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549275"/>
            <a:ext cx="6373812" cy="98488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normAutofit/>
          </a:bodyPr>
          <a:lstStyle/>
          <a:p>
            <a:r>
              <a:rPr lang="en-GB" sz="4800" err="1"/>
              <a:t>Motywacja</a:t>
            </a:r>
            <a:endParaRPr lang="pl-PL" sz="4800"/>
          </a:p>
        </p:txBody>
      </p:sp>
      <p:pic>
        <p:nvPicPr>
          <p:cNvPr id="4" name="Picture 3" descr="Jedyny w tłumie">
            <a:extLst>
              <a:ext uri="{FF2B5EF4-FFF2-40B4-BE49-F238E27FC236}">
                <a16:creationId xmlns:a16="http://schemas.microsoft.com/office/drawing/2014/main" id="{A029B016-0FAF-7075-1180-5FB20156D9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126" b="28659"/>
          <a:stretch/>
        </p:blipFill>
        <p:spPr>
          <a:xfrm>
            <a:off x="20" y="2083435"/>
            <a:ext cx="12191980" cy="4774564"/>
          </a:xfrm>
          <a:custGeom>
            <a:avLst/>
            <a:gdLst/>
            <a:ahLst/>
            <a:cxnLst/>
            <a:rect l="l" t="t" r="r" b="b"/>
            <a:pathLst>
              <a:path w="12192000" h="4774564">
                <a:moveTo>
                  <a:pt x="0" y="0"/>
                </a:moveTo>
                <a:lnTo>
                  <a:pt x="12192000" y="0"/>
                </a:lnTo>
                <a:lnTo>
                  <a:pt x="12192000" y="4774564"/>
                </a:lnTo>
                <a:lnTo>
                  <a:pt x="0" y="4774564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3.png">
            <a:extLst>
              <a:ext uri="{FF2B5EF4-FFF2-40B4-BE49-F238E27FC236}">
                <a16:creationId xmlns:a16="http://schemas.microsoft.com/office/drawing/2014/main" id="{5A1256A0-A26F-2DCA-ADF9-53CD628FB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857BF16F-DBB7-6F25-0827-C05255FA0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4906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rzałka uderza w cel buhajów">
            <a:extLst>
              <a:ext uri="{FF2B5EF4-FFF2-40B4-BE49-F238E27FC236}">
                <a16:creationId xmlns:a16="http://schemas.microsoft.com/office/drawing/2014/main" id="{486A814D-B495-C4B0-E81F-FB56FE573D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71" b="21979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040EC11-E85E-15C6-2704-0406A1B5DB54}"/>
              </a:ext>
            </a:extLst>
          </p:cNvPr>
          <p:cNvSpPr txBox="1">
            <a:spLocks/>
          </p:cNvSpPr>
          <p:nvPr/>
        </p:nvSpPr>
        <p:spPr>
          <a:xfrm>
            <a:off x="816238" y="1788015"/>
            <a:ext cx="5223260" cy="35736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err="1"/>
              <a:t>Monitorowanie</a:t>
            </a:r>
            <a:endParaRPr lang="en-GB" sz="2400"/>
          </a:p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err="1"/>
              <a:t>Zdalny</a:t>
            </a:r>
            <a:r>
              <a:rPr lang="en-GB" sz="2400"/>
              <a:t> </a:t>
            </a:r>
            <a:r>
              <a:rPr lang="en-GB" sz="2400" err="1"/>
              <a:t>dostęp</a:t>
            </a:r>
            <a:endParaRPr lang="en-GB" sz="2400"/>
          </a:p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err="1"/>
              <a:t>Przechowywanie</a:t>
            </a:r>
            <a:r>
              <a:rPr lang="en-GB" sz="2400"/>
              <a:t> </a:t>
            </a:r>
            <a:r>
              <a:rPr lang="en-GB" sz="2400" err="1"/>
              <a:t>danych</a:t>
            </a:r>
            <a:endParaRPr lang="en-GB" sz="2400"/>
          </a:p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err="1"/>
              <a:t>Prostota</a:t>
            </a:r>
            <a:endParaRPr lang="en-GB" sz="240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2BB8D8E-7EA6-8579-D938-9C198E1B4FAD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err="1"/>
              <a:t>Cel</a:t>
            </a:r>
            <a:r>
              <a:rPr lang="en-GB"/>
              <a:t> </a:t>
            </a:r>
            <a:r>
              <a:rPr lang="en-GB" err="1"/>
              <a:t>projektu</a:t>
            </a:r>
            <a:endParaRPr lang="pl-PL"/>
          </a:p>
        </p:txBody>
      </p:sp>
      <p:pic>
        <p:nvPicPr>
          <p:cNvPr id="26" name="image3.png">
            <a:extLst>
              <a:ext uri="{FF2B5EF4-FFF2-40B4-BE49-F238E27FC236}">
                <a16:creationId xmlns:a16="http://schemas.microsoft.com/office/drawing/2014/main" id="{27D045A4-9515-2456-E3E3-D0BE88112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6CBC545-F369-EA34-BEA3-373234B870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9242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1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5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 descr="Narzędzia D-I-Y i rzemieślnicze">
            <a:extLst>
              <a:ext uri="{FF2B5EF4-FFF2-40B4-BE49-F238E27FC236}">
                <a16:creationId xmlns:a16="http://schemas.microsoft.com/office/drawing/2014/main" id="{B59CDAF3-306D-1547-326B-ADBF727CCD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1033" b="4697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5309B0-B332-3834-9F1D-534DEBEB7294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 fontScale="92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/>
              <a:t>Wykorzystane</a:t>
            </a:r>
            <a:r>
              <a:rPr lang="en-US" dirty="0"/>
              <a:t> </a:t>
            </a:r>
            <a:r>
              <a:rPr lang="pl-PL" dirty="0"/>
              <a:t>narzędzia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3EA62DA-D51A-EB0D-3E4F-7CE8CD41A1E1}"/>
              </a:ext>
            </a:extLst>
          </p:cNvPr>
          <p:cNvSpPr txBox="1">
            <a:spLocks/>
          </p:cNvSpPr>
          <p:nvPr/>
        </p:nvSpPr>
        <p:spPr>
          <a:xfrm>
            <a:off x="842963" y="1744124"/>
            <a:ext cx="7934988" cy="3505126"/>
          </a:xfrm>
          <a:prstGeom prst="rect">
            <a:avLst/>
          </a:prstGeom>
          <a:solidFill>
            <a:srgbClr val="000000">
              <a:alpha val="20000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342900">
              <a:buFont typeface="Arial" panose="020B0604020202020204" pitchFamily="34" charset="0"/>
              <a:buChar char="•"/>
            </a:pPr>
            <a:r>
              <a:rPr lang="en-GB" sz="2400" dirty="0"/>
              <a:t>C# </a:t>
            </a:r>
            <a:r>
              <a:rPr lang="en-GB" sz="2400" dirty="0" err="1"/>
              <a:t>oraz</a:t>
            </a:r>
            <a:r>
              <a:rPr lang="en-GB" sz="2400" dirty="0"/>
              <a:t> JavaScript</a:t>
            </a:r>
            <a:endParaRPr lang="en-US" sz="2400" dirty="0"/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ASP.NET Core</a:t>
            </a:r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React</a:t>
            </a:r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Docker</a:t>
            </a:r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Microsoft SQL Server</a:t>
            </a:r>
            <a:endParaRPr lang="pl-PL" sz="2400" dirty="0"/>
          </a:p>
        </p:txBody>
      </p:sp>
      <p:pic>
        <p:nvPicPr>
          <p:cNvPr id="9" name="image3.png">
            <a:extLst>
              <a:ext uri="{FF2B5EF4-FFF2-40B4-BE49-F238E27FC236}">
                <a16:creationId xmlns:a16="http://schemas.microsoft.com/office/drawing/2014/main" id="{81E9BE4C-01AC-7F89-E19C-3C2CD8972F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EA6CDB02-4A2E-2124-76A9-9C12CDF8E9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177" y="1871937"/>
            <a:ext cx="1920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B8C77191-74F4-FFE2-A528-535CA26603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080" y="1869831"/>
            <a:ext cx="1080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E3CE7080-B4E8-65A6-265B-65CD0A0C19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852" y="1869831"/>
            <a:ext cx="1080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5510D379-7A71-7277-6CFA-8F94EF88A6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795" y="2953109"/>
            <a:ext cx="1242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DC081EFE-FB6D-C969-C031-048848BF56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400" y="4035834"/>
            <a:ext cx="3555554" cy="90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0" name="Picture 19" descr="Logo, company name&#10;&#10;Description automatically generated">
            <a:extLst>
              <a:ext uri="{FF2B5EF4-FFF2-40B4-BE49-F238E27FC236}">
                <a16:creationId xmlns:a16="http://schemas.microsoft.com/office/drawing/2014/main" id="{1B52311C-5F02-2281-8ED0-B9407484F7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060" y="2953109"/>
            <a:ext cx="1335975" cy="108000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D0CFB127-2261-0D2D-8CDC-BF41B90C66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9019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33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33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33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08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33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108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33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141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34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1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5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 descr="Biurko z technicznymi rysunkami, ołówkiem i narzędziami">
            <a:extLst>
              <a:ext uri="{FF2B5EF4-FFF2-40B4-BE49-F238E27FC236}">
                <a16:creationId xmlns:a16="http://schemas.microsoft.com/office/drawing/2014/main" id="{28894492-4391-67D7-E76B-0157B7841B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5282" b="10449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Rectangle 22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4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 descr="Diagram&#10;&#10;Description automatically generated">
            <a:extLst>
              <a:ext uri="{FF2B5EF4-FFF2-40B4-BE49-F238E27FC236}">
                <a16:creationId xmlns:a16="http://schemas.microsoft.com/office/drawing/2014/main" id="{F1A3B8F2-67F9-AA62-F064-595A9B277B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62" y="1455403"/>
            <a:ext cx="6102393" cy="44144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43EF99BF-0398-0A0F-87B6-792534D8835B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err="1"/>
              <a:t>Architektura</a:t>
            </a:r>
            <a:r>
              <a:rPr lang="en-US"/>
              <a:t> systemu</a:t>
            </a:r>
            <a:endParaRPr lang="pl-PL"/>
          </a:p>
        </p:txBody>
      </p:sp>
      <p:pic>
        <p:nvPicPr>
          <p:cNvPr id="42" name="image3.png">
            <a:extLst>
              <a:ext uri="{FF2B5EF4-FFF2-40B4-BE49-F238E27FC236}">
                <a16:creationId xmlns:a16="http://schemas.microsoft.com/office/drawing/2014/main" id="{63E2CB12-9D54-7043-7692-1CD1FFAADB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8073E3D-CC50-AB19-5152-368878F694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6892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8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lm reel and slate">
            <a:extLst>
              <a:ext uri="{FF2B5EF4-FFF2-40B4-BE49-F238E27FC236}">
                <a16:creationId xmlns:a16="http://schemas.microsoft.com/office/drawing/2014/main" id="{152A1C90-1A64-9A99-B236-F076B94E88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2496" b="3234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3.png">
            <a:extLst>
              <a:ext uri="{FF2B5EF4-FFF2-40B4-BE49-F238E27FC236}">
                <a16:creationId xmlns:a16="http://schemas.microsoft.com/office/drawing/2014/main" id="{DCB6C1BC-DF34-6855-F1AB-7A8436E72A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F61D6C3-1840-2FC8-A25B-40BB50C37333}"/>
              </a:ext>
            </a:extLst>
          </p:cNvPr>
          <p:cNvSpPr txBox="1">
            <a:spLocks/>
          </p:cNvSpPr>
          <p:nvPr/>
        </p:nvSpPr>
        <p:spPr>
          <a:xfrm>
            <a:off x="550863" y="549275"/>
            <a:ext cx="8043767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Aplikacja</a:t>
            </a:r>
            <a:r>
              <a:rPr lang="en-US" dirty="0"/>
              <a:t> </a:t>
            </a:r>
            <a:r>
              <a:rPr lang="en-US" dirty="0" err="1"/>
              <a:t>Klienta</a:t>
            </a:r>
            <a:endParaRPr lang="en-US" dirty="0"/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840DD517-7CCE-C29B-001F-63DA5C08C1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3" name="screen-recording(2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045A5D46-BBB4-5022-9FEA-6196FF18650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689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15813" y="1534160"/>
            <a:ext cx="5756749" cy="438068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772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75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6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ykres w dokumencie z piórem">
            <a:extLst>
              <a:ext uri="{FF2B5EF4-FFF2-40B4-BE49-F238E27FC236}">
                <a16:creationId xmlns:a16="http://schemas.microsoft.com/office/drawing/2014/main" id="{35E797F4-3AD3-EB0F-CD5C-A704F8FC51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5" b="14315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67A7B07-3BFC-D2F5-FF16-470B1CC540C8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err="1"/>
              <a:t>Dalszy</a:t>
            </a:r>
            <a:r>
              <a:rPr lang="en-US"/>
              <a:t> </a:t>
            </a:r>
            <a:r>
              <a:rPr lang="en-US" err="1"/>
              <a:t>rozwój</a:t>
            </a:r>
            <a:endParaRPr lang="pl-PL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2813835-C468-051B-56B8-DA39BC21F606}"/>
              </a:ext>
            </a:extLst>
          </p:cNvPr>
          <p:cNvSpPr txBox="1">
            <a:spLocks/>
          </p:cNvSpPr>
          <p:nvPr/>
        </p:nvSpPr>
        <p:spPr>
          <a:xfrm>
            <a:off x="842963" y="2470846"/>
            <a:ext cx="5354461" cy="2333905"/>
          </a:xfrm>
          <a:prstGeom prst="rect">
            <a:avLst/>
          </a:prstGeom>
          <a:solidFill>
            <a:srgbClr val="000000">
              <a:alpha val="10000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Więcej</a:t>
            </a:r>
            <a:r>
              <a:rPr lang="en-GB" sz="2400" dirty="0"/>
              <a:t> </a:t>
            </a:r>
            <a:r>
              <a:rPr lang="en-GB" sz="2400" dirty="0" err="1"/>
              <a:t>danych</a:t>
            </a:r>
            <a:endParaRPr lang="en-GB" sz="2400" dirty="0"/>
          </a:p>
          <a:p>
            <a:pPr marL="4572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Publiczny</a:t>
            </a:r>
            <a:r>
              <a:rPr lang="en-GB" sz="2400" dirty="0"/>
              <a:t> </a:t>
            </a:r>
            <a:r>
              <a:rPr lang="en-GB" sz="2400" dirty="0" err="1"/>
              <a:t>dostęp</a:t>
            </a:r>
            <a:endParaRPr lang="en-GB" sz="2400" dirty="0"/>
          </a:p>
          <a:p>
            <a:pPr marL="4572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Analiza</a:t>
            </a:r>
            <a:r>
              <a:rPr lang="en-GB" sz="2400" dirty="0"/>
              <a:t> </a:t>
            </a:r>
            <a:r>
              <a:rPr lang="en-GB" sz="2400" dirty="0" err="1"/>
              <a:t>nagromadzonych</a:t>
            </a:r>
            <a:r>
              <a:rPr lang="en-GB" sz="2400" dirty="0"/>
              <a:t> </a:t>
            </a:r>
            <a:r>
              <a:rPr lang="en-GB" sz="2400" dirty="0" err="1"/>
              <a:t>danych</a:t>
            </a:r>
            <a:endParaRPr lang="pl-PL" sz="2400" dirty="0"/>
          </a:p>
        </p:txBody>
      </p:sp>
      <p:pic>
        <p:nvPicPr>
          <p:cNvPr id="10" name="image3.png">
            <a:extLst>
              <a:ext uri="{FF2B5EF4-FFF2-40B4-BE49-F238E27FC236}">
                <a16:creationId xmlns:a16="http://schemas.microsoft.com/office/drawing/2014/main" id="{A11591D0-63CB-A4B0-6693-4DB4AA5EA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2F5227C-B949-FBBC-7A11-037DDE10F6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6545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óro umieszczone na górze wiersza podpisu">
            <a:extLst>
              <a:ext uri="{FF2B5EF4-FFF2-40B4-BE49-F238E27FC236}">
                <a16:creationId xmlns:a16="http://schemas.microsoft.com/office/drawing/2014/main" id="{D547BB12-1E53-8144-CD44-11E8E7A39A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0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3A4DEF-4D14-F202-0E7C-159E26C00CAD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err="1">
                <a:solidFill>
                  <a:srgbClr val="30343E"/>
                </a:solidFill>
              </a:rPr>
              <a:t>Podsumowanie</a:t>
            </a:r>
            <a:endParaRPr lang="pl-PL">
              <a:solidFill>
                <a:srgbClr val="30343E"/>
              </a:solidFill>
            </a:endParaRP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478AFE54-9070-733B-5F2C-5E754EC31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49" y="6218054"/>
            <a:ext cx="1348778" cy="467478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3.png">
            <a:extLst>
              <a:ext uri="{FF2B5EF4-FFF2-40B4-BE49-F238E27FC236}">
                <a16:creationId xmlns:a16="http://schemas.microsoft.com/office/drawing/2014/main" id="{1C674993-7969-662C-6426-DB1779252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DDEBBFB4-AA21-17E0-319C-F84968CFAB2A}"/>
              </a:ext>
            </a:extLst>
          </p:cNvPr>
          <p:cNvSpPr txBox="1">
            <a:spLocks/>
          </p:cNvSpPr>
          <p:nvPr/>
        </p:nvSpPr>
        <p:spPr>
          <a:xfrm>
            <a:off x="842963" y="2872189"/>
            <a:ext cx="5947126" cy="1530297"/>
          </a:xfrm>
          <a:prstGeom prst="rect">
            <a:avLst/>
          </a:prstGeom>
          <a:solidFill>
            <a:srgbClr val="000000">
              <a:alpha val="10000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rgbClr val="30343E"/>
                </a:solidFill>
              </a:rPr>
              <a:t>Zrealizowane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wymagania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funkcjonalne</a:t>
            </a:r>
            <a:endParaRPr lang="en-GB" sz="2400" dirty="0">
              <a:solidFill>
                <a:srgbClr val="30343E"/>
              </a:solidFill>
            </a:endParaRPr>
          </a:p>
          <a:p>
            <a:pPr marL="4572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rgbClr val="30343E"/>
                </a:solidFill>
              </a:rPr>
              <a:t>Przygotowanie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na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dalszy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rozwój</a:t>
            </a:r>
            <a:endParaRPr lang="en-GB" sz="2400" dirty="0">
              <a:solidFill>
                <a:srgbClr val="30343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64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2" grpId="0" animBg="1"/>
    </p:bldLst>
  </p:timing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261A2E"/>
      </a:dk2>
      <a:lt2>
        <a:srgbClr val="F0F3F3"/>
      </a:lt2>
      <a:accent1>
        <a:srgbClr val="C34D61"/>
      </a:accent1>
      <a:accent2>
        <a:srgbClr val="B13B81"/>
      </a:accent2>
      <a:accent3>
        <a:srgbClr val="C34DC3"/>
      </a:accent3>
      <a:accent4>
        <a:srgbClr val="7F3BB1"/>
      </a:accent4>
      <a:accent5>
        <a:srgbClr val="604DC3"/>
      </a:accent5>
      <a:accent6>
        <a:srgbClr val="3B59B1"/>
      </a:accent6>
      <a:hlink>
        <a:srgbClr val="7853C5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90</Words>
  <Application>Microsoft Office PowerPoint</Application>
  <PresentationFormat>Widescreen</PresentationFormat>
  <Paragraphs>35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Avenir Next LT Pro</vt:lpstr>
      <vt:lpstr>3DFloatVTI</vt:lpstr>
      <vt:lpstr>PowerPoint Presentation</vt:lpstr>
      <vt:lpstr>PowerPoint Presentation</vt:lpstr>
      <vt:lpstr>Motywacja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Motywacja</dc:title>
  <dc:creator>Jankowski Oskar (STUD)</dc:creator>
  <cp:lastModifiedBy>Jankowski Oskar (STUD)</cp:lastModifiedBy>
  <cp:revision>3</cp:revision>
  <dcterms:created xsi:type="dcterms:W3CDTF">2023-01-17T19:32:48Z</dcterms:created>
  <dcterms:modified xsi:type="dcterms:W3CDTF">2023-01-29T20:24:26Z</dcterms:modified>
</cp:coreProperties>
</file>

<file path=docProps/thumbnail.jpeg>
</file>